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51" autoAdjust="0"/>
    <p:restoredTop sz="94599" autoAdjust="0"/>
  </p:normalViewPr>
  <p:slideViewPr>
    <p:cSldViewPr>
      <p:cViewPr>
        <p:scale>
          <a:sx n="60" d="100"/>
          <a:sy n="60" d="100"/>
        </p:scale>
        <p:origin x="-1531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1.xlsx"/><Relationship Id="rId1" Type="http://schemas.openxmlformats.org/officeDocument/2006/relationships/image" Target="../media/image3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11222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113333.xlsx"/><Relationship Id="rId1" Type="http://schemas.openxmlformats.org/officeDocument/2006/relationships/image" Target="../media/image3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114444.xlsx"/><Relationship Id="rId1" Type="http://schemas.openxmlformats.org/officeDocument/2006/relationships/image" Target="../media/image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/>
              <a:t>2 младшая группа</a:t>
            </a:r>
            <a:endParaRPr lang="ru-RU" b="0" dirty="0"/>
          </a:p>
        </c:rich>
      </c:tx>
      <c:layout/>
    </c:title>
    <c:view3D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май 2018г.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60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 2019г.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60</c:v>
                </c:pt>
                <c:pt idx="2">
                  <c:v>32</c:v>
                </c:pt>
              </c:numCache>
            </c:numRef>
          </c:val>
        </c:ser>
        <c:dLbls>
          <c:showVal val="1"/>
        </c:dLbls>
        <c:shape val="cylinder"/>
        <c:axId val="80881152"/>
        <c:axId val="80882688"/>
        <c:axId val="0"/>
      </c:bar3DChart>
      <c:catAx>
        <c:axId val="80881152"/>
        <c:scaling>
          <c:orientation val="minMax"/>
        </c:scaling>
        <c:axPos val="b"/>
        <c:tickLblPos val="nextTo"/>
        <c:crossAx val="80882688"/>
        <c:crosses val="autoZero"/>
        <c:auto val="1"/>
        <c:lblAlgn val="ctr"/>
        <c:lblOffset val="100"/>
      </c:catAx>
      <c:valAx>
        <c:axId val="80882688"/>
        <c:scaling>
          <c:orientation val="minMax"/>
        </c:scaling>
        <c:axPos val="l"/>
        <c:majorGridlines/>
        <c:numFmt formatCode="General" sourceLinked="1"/>
        <c:tickLblPos val="nextTo"/>
        <c:crossAx val="808811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Средняя группа</a:t>
            </a:r>
            <a:endParaRPr lang="ru-RU" dirty="0"/>
          </a:p>
        </c:rich>
      </c:tx>
      <c:layout>
        <c:manualLayout>
          <c:xMode val="edge"/>
          <c:yMode val="edge"/>
          <c:x val="0.36910882667444411"/>
          <c:y val="1.5528953448395683E-2"/>
        </c:manualLayout>
      </c:layout>
    </c:title>
    <c:view3D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май 2018г.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64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 2019г.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</c:v>
                </c:pt>
                <c:pt idx="1">
                  <c:v>59</c:v>
                </c:pt>
                <c:pt idx="2">
                  <c:v>12</c:v>
                </c:pt>
              </c:numCache>
            </c:numRef>
          </c:val>
        </c:ser>
        <c:dLbls>
          <c:showVal val="1"/>
        </c:dLbls>
        <c:shape val="cylinder"/>
        <c:axId val="89855872"/>
        <c:axId val="89857408"/>
        <c:axId val="0"/>
      </c:bar3DChart>
      <c:catAx>
        <c:axId val="89855872"/>
        <c:scaling>
          <c:orientation val="minMax"/>
        </c:scaling>
        <c:axPos val="b"/>
        <c:tickLblPos val="nextTo"/>
        <c:crossAx val="89857408"/>
        <c:crosses val="autoZero"/>
        <c:auto val="1"/>
        <c:lblAlgn val="ctr"/>
        <c:lblOffset val="100"/>
      </c:catAx>
      <c:valAx>
        <c:axId val="89857408"/>
        <c:scaling>
          <c:orientation val="minMax"/>
        </c:scaling>
        <c:axPos val="l"/>
        <c:majorGridlines/>
        <c:numFmt formatCode="General" sourceLinked="1"/>
        <c:tickLblPos val="nextTo"/>
        <c:crossAx val="89855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Старшая группа</a:t>
            </a:r>
            <a:endParaRPr lang="ru-RU" dirty="0"/>
          </a:p>
        </c:rich>
      </c:tx>
      <c:layout>
        <c:manualLayout>
          <c:xMode val="edge"/>
          <c:yMode val="edge"/>
          <c:x val="0.36139277729172764"/>
          <c:y val="0"/>
        </c:manualLayout>
      </c:layout>
    </c:title>
    <c:view3D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май 2018г.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50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 2019г.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65</c:v>
                </c:pt>
                <c:pt idx="2">
                  <c:v>12</c:v>
                </c:pt>
              </c:numCache>
            </c:numRef>
          </c:val>
        </c:ser>
        <c:dLbls>
          <c:showVal val="1"/>
        </c:dLbls>
        <c:shape val="cylinder"/>
        <c:axId val="98175616"/>
        <c:axId val="98181504"/>
        <c:axId val="0"/>
      </c:bar3DChart>
      <c:catAx>
        <c:axId val="98175616"/>
        <c:scaling>
          <c:orientation val="minMax"/>
        </c:scaling>
        <c:axPos val="b"/>
        <c:tickLblPos val="nextTo"/>
        <c:crossAx val="98181504"/>
        <c:crosses val="autoZero"/>
        <c:auto val="1"/>
        <c:lblAlgn val="ctr"/>
        <c:lblOffset val="100"/>
      </c:catAx>
      <c:valAx>
        <c:axId val="98181504"/>
        <c:scaling>
          <c:orientation val="minMax"/>
        </c:scaling>
        <c:axPos val="l"/>
        <c:majorGridlines/>
        <c:numFmt formatCode="General" sourceLinked="1"/>
        <c:tickLblPos val="nextTo"/>
        <c:crossAx val="98175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Подготовительная группа</a:t>
            </a:r>
            <a:endParaRPr lang="ru-RU" dirty="0"/>
          </a:p>
        </c:rich>
      </c:tx>
      <c:layout>
        <c:manualLayout>
          <c:xMode val="edge"/>
          <c:yMode val="edge"/>
          <c:x val="0.36910882667444433"/>
          <c:y val="1.5528953448395683E-2"/>
        </c:manualLayout>
      </c:layout>
    </c:title>
    <c:view3D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май 2018г.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48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 2019г.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</c:v>
                </c:pt>
                <c:pt idx="1">
                  <c:v>48</c:v>
                </c:pt>
                <c:pt idx="2">
                  <c:v>10</c:v>
                </c:pt>
              </c:numCache>
            </c:numRef>
          </c:val>
        </c:ser>
        <c:dLbls>
          <c:showVal val="1"/>
        </c:dLbls>
        <c:shape val="cylinder"/>
        <c:axId val="99818880"/>
        <c:axId val="99820672"/>
        <c:axId val="0"/>
      </c:bar3DChart>
      <c:catAx>
        <c:axId val="99818880"/>
        <c:scaling>
          <c:orientation val="minMax"/>
        </c:scaling>
        <c:axPos val="b"/>
        <c:tickLblPos val="nextTo"/>
        <c:crossAx val="99820672"/>
        <c:crosses val="autoZero"/>
        <c:auto val="1"/>
        <c:lblAlgn val="ctr"/>
        <c:lblOffset val="100"/>
      </c:catAx>
      <c:valAx>
        <c:axId val="99820672"/>
        <c:scaling>
          <c:orientation val="minMax"/>
        </c:scaling>
        <c:axPos val="l"/>
        <c:majorGridlines/>
        <c:numFmt formatCode="General" sourceLinked="1"/>
        <c:tickLblPos val="nextTo"/>
        <c:crossAx val="998188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524B6-A742-425C-A1A7-3224812C6A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4CAF5-E8B9-4D4C-BD9D-3DB7BD1656F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3045B-9C38-43B3-8311-6B56CE4EB54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DCADC-DDE0-4BB5-827D-B38ABFE2C83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D3721-A0FE-4FAC-8403-3833679A97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6CE48-BF87-449F-BA76-1BEE6B5F869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45A28-6264-472F-B0A9-469F842AF2C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455F4-137C-4998-A307-F9A36776BA0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A2A0E-4AA4-49C1-AA12-C4BB57E082D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AEB3B-3865-4324-8F18-8FD7DC8F777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03D0B-B5C1-4EEA-AC2F-7438882AE6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967B89-5C8A-40DD-B261-EEB7EBEB109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468313" y="1142984"/>
            <a:ext cx="7772400" cy="3357586"/>
          </a:xfrm>
        </p:spPr>
        <p:txBody>
          <a:bodyPr/>
          <a:lstStyle/>
          <a:p>
            <a:r>
              <a:rPr lang="ru-RU" sz="3600" b="1" dirty="0" smtClean="0"/>
              <a:t>Аналитический отчет о работе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педагога дополнительного образования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Горяиновой Елизаветы Васильевны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за 2018 - 2019 учебный год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2800" b="1" dirty="0" smtClean="0"/>
              <a:t>План работы к Международному дню родного языка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рисунков «Родная Чукотка»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методической литературы по чукотскому языку.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НОД по ознакомлению детей подготовительной к школе группы с творчеством чукотской поэтессы Антонины Кымытваль.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НОД в старшей группе «Скажи правильно» по теме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Эвиръыт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одежда»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223_001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533083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0190225_112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071810"/>
            <a:ext cx="498586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90225_121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511900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90225_162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000372"/>
            <a:ext cx="5643570" cy="2743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Праздник «</a:t>
            </a:r>
            <a:r>
              <a:rPr lang="ru-RU" sz="2800" b="1" dirty="0" err="1" smtClean="0"/>
              <a:t>К,илвэй</a:t>
            </a:r>
            <a:r>
              <a:rPr lang="ru-RU" sz="2800" b="1" dirty="0" smtClean="0"/>
              <a:t>»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" name="Рисунок 3" descr="20190530_135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310616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90425_195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428736"/>
            <a:ext cx="5255447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425_20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3362025" cy="4000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0190425_200816.jpg"/>
          <p:cNvPicPr>
            <a:picLocks noChangeAspect="1"/>
          </p:cNvPicPr>
          <p:nvPr/>
        </p:nvPicPr>
        <p:blipFill>
          <a:blip r:embed="rId3" cstate="print"/>
          <a:srcRect t="1389" b="2777"/>
          <a:stretch>
            <a:fillRect/>
          </a:stretch>
        </p:blipFill>
        <p:spPr>
          <a:xfrm>
            <a:off x="4857752" y="357166"/>
            <a:ext cx="2953633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425_195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143404" cy="3234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0190425_195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3116"/>
            <a:ext cx="4285601" cy="3206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428892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sz="3600" b="1" dirty="0" smtClean="0"/>
              <a:t>Поставленные задачи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sz="2000" dirty="0" smtClean="0"/>
              <a:t>Создание условий с целью преодоления психологических барьеров в дальнейшем использовании чукотского языка как средства общения; </a:t>
            </a:r>
          </a:p>
          <a:p>
            <a:r>
              <a:rPr lang="ru-RU" sz="2000" dirty="0" smtClean="0"/>
              <a:t>Формирование определенных умений, навыков произношения;</a:t>
            </a:r>
          </a:p>
          <a:p>
            <a:r>
              <a:rPr lang="ru-RU" sz="2000" dirty="0" smtClean="0"/>
              <a:t>Овладение лексическим материалом по темам близким детям (игрушки, семья, одежда, животные, цвета и т.д.);</a:t>
            </a:r>
          </a:p>
          <a:p>
            <a:r>
              <a:rPr lang="ru-RU" sz="2000" dirty="0" smtClean="0"/>
              <a:t>Формировать элементарные представления о растительном и животном мире Чукотки, о явлениях природы;</a:t>
            </a:r>
          </a:p>
          <a:p>
            <a:r>
              <a:rPr lang="ru-RU" sz="2000" dirty="0" smtClean="0"/>
              <a:t>Познакомить с культурой, традициями и обычаями своего народа;</a:t>
            </a:r>
          </a:p>
          <a:p>
            <a:r>
              <a:rPr lang="ru-RU" sz="2000" dirty="0" smtClean="0"/>
              <a:t>Развивать познавательные и языковые способности детей;</a:t>
            </a:r>
          </a:p>
          <a:p>
            <a:r>
              <a:rPr lang="ru-RU" sz="2000" dirty="0" smtClean="0"/>
              <a:t>Воспитать достойного гражданина и патриота, знающего и любящего свою малую Родину, свой край, село, где он родился и живёт.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358346" cy="368280"/>
          </a:xfrm>
        </p:spPr>
        <p:txBody>
          <a:bodyPr/>
          <a:lstStyle/>
          <a:p>
            <a:r>
              <a:rPr lang="ru-RU" sz="2400" dirty="0" smtClean="0"/>
              <a:t>Освоение рабочей программы по обучению </a:t>
            </a:r>
            <a:r>
              <a:rPr lang="ru-RU" sz="2400" dirty="0" smtClean="0"/>
              <a:t>чукотского языка 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57148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/>
          </p:cNvGraphicFramePr>
          <p:nvPr/>
        </p:nvGraphicFramePr>
        <p:xfrm>
          <a:off x="500034" y="428604"/>
          <a:ext cx="82296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/>
          </p:cNvGraphicFramePr>
          <p:nvPr/>
        </p:nvGraphicFramePr>
        <p:xfrm>
          <a:off x="428596" y="285728"/>
          <a:ext cx="82296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dirty="0" smtClean="0"/>
              <a:t>Проведенные мероприятия в совместной деятельности взрослого и ребенка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Участие в Региональном конкурсе«Нарисованный сюжет», номинация «Нарисованная сказка» </a:t>
            </a:r>
            <a:endParaRPr lang="ru-RU" sz="2000" dirty="0"/>
          </a:p>
        </p:txBody>
      </p:sp>
      <p:pic>
        <p:nvPicPr>
          <p:cNvPr id="5" name="Рисунок 4" descr="20181026_101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2736359" cy="3429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20181026_095823.jpg"/>
          <p:cNvPicPr>
            <a:picLocks noChangeAspect="1"/>
          </p:cNvPicPr>
          <p:nvPr/>
        </p:nvPicPr>
        <p:blipFill>
          <a:blip r:embed="rId3" cstate="print"/>
          <a:srcRect l="10112" r="13483"/>
          <a:stretch>
            <a:fillRect/>
          </a:stretch>
        </p:blipFill>
        <p:spPr>
          <a:xfrm>
            <a:off x="3929058" y="2071678"/>
            <a:ext cx="4857784" cy="3090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57190"/>
          </a:xfrm>
        </p:spPr>
        <p:txBody>
          <a:bodyPr/>
          <a:lstStyle/>
          <a:p>
            <a:r>
              <a:rPr lang="ru-RU" sz="2800" b="1" dirty="0" smtClean="0"/>
              <a:t>Праздник «День Чукотки»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" name="Рисунок 4" descr="20181211_100443.jpg"/>
          <p:cNvPicPr>
            <a:picLocks noChangeAspect="1"/>
          </p:cNvPicPr>
          <p:nvPr/>
        </p:nvPicPr>
        <p:blipFill>
          <a:blip r:embed="rId2" cstate="print"/>
          <a:srcRect l="12195" r="8536"/>
          <a:stretch>
            <a:fillRect/>
          </a:stretch>
        </p:blipFill>
        <p:spPr>
          <a:xfrm>
            <a:off x="4286248" y="2428868"/>
            <a:ext cx="473318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81226_143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98390"/>
            <a:ext cx="4590873" cy="3443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1226_143951.jpg"/>
          <p:cNvPicPr>
            <a:picLocks noChangeAspect="1"/>
          </p:cNvPicPr>
          <p:nvPr/>
        </p:nvPicPr>
        <p:blipFill>
          <a:blip r:embed="rId2" cstate="print"/>
          <a:srcRect l="2705" t="19817" r="2612" b="4518"/>
          <a:stretch>
            <a:fillRect/>
          </a:stretch>
        </p:blipFill>
        <p:spPr>
          <a:xfrm>
            <a:off x="357158" y="285728"/>
            <a:ext cx="500066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81226_144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428868"/>
            <a:ext cx="5286412" cy="308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202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Аналитический отчет о работе  педагога дополнительного образования Горяиновой Елизаветы Васильевны  за 2018 - 2019 учебный год </vt:lpstr>
      <vt:lpstr>Поставленные задачи</vt:lpstr>
      <vt:lpstr>Освоение рабочей программы по обучению чукотского языка </vt:lpstr>
      <vt:lpstr>Слайд 4</vt:lpstr>
      <vt:lpstr>Слайд 5</vt:lpstr>
      <vt:lpstr>Слайд 6</vt:lpstr>
      <vt:lpstr>Проведенные мероприятия в совместной деятельности взрослого и ребенка </vt:lpstr>
      <vt:lpstr>Праздник «День Чукотки» </vt:lpstr>
      <vt:lpstr>Слайд 9</vt:lpstr>
      <vt:lpstr>План работы к Международному дню родного языка</vt:lpstr>
      <vt:lpstr>Слайд 11</vt:lpstr>
      <vt:lpstr>Слайд 12</vt:lpstr>
      <vt:lpstr>Праздник «К,илвэй» </vt:lpstr>
      <vt:lpstr>Слайд 14</vt:lpstr>
      <vt:lpstr>Слайд 15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генагор</cp:lastModifiedBy>
  <cp:revision>292</cp:revision>
  <dcterms:created xsi:type="dcterms:W3CDTF">2010-05-23T14:28:12Z</dcterms:created>
  <dcterms:modified xsi:type="dcterms:W3CDTF">2019-05-30T02:20:52Z</dcterms:modified>
</cp:coreProperties>
</file>